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4" r:id="rId8"/>
    <p:sldId id="266" r:id="rId9"/>
    <p:sldId id="265" r:id="rId10"/>
    <p:sldId id="271" r:id="rId11"/>
    <p:sldId id="262" r:id="rId12"/>
    <p:sldId id="263" r:id="rId13"/>
    <p:sldId id="267" r:id="rId14"/>
    <p:sldId id="273" r:id="rId15"/>
    <p:sldId id="275" r:id="rId16"/>
    <p:sldId id="274" r:id="rId17"/>
    <p:sldId id="276" r:id="rId18"/>
    <p:sldId id="261" r:id="rId19"/>
    <p:sldId id="268" r:id="rId20"/>
    <p:sldId id="277" r:id="rId21"/>
    <p:sldId id="278" r:id="rId22"/>
    <p:sldId id="279" r:id="rId23"/>
    <p:sldId id="280" r:id="rId24"/>
    <p:sldId id="272" r:id="rId25"/>
    <p:sldId id="26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54618"/>
      </p:ext>
    </p:extLst>
  </p:cSld>
  <p:clrMapOvr>
    <a:masterClrMapping/>
  </p:clrMapOvr>
  <p:transition spd="slow" advClick="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90509"/>
      </p:ext>
    </p:extLst>
  </p:cSld>
  <p:clrMapOvr>
    <a:masterClrMapping/>
  </p:clrMapOvr>
  <p:transition spd="slow" advClick="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204205"/>
      </p:ext>
    </p:extLst>
  </p:cSld>
  <p:clrMapOvr>
    <a:masterClrMapping/>
  </p:clrMapOvr>
  <p:transition spd="slow" advClick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7616"/>
      </p:ext>
    </p:extLst>
  </p:cSld>
  <p:clrMapOvr>
    <a:masterClrMapping/>
  </p:clrMapOvr>
  <p:transition spd="slow" advClick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44777"/>
      </p:ext>
    </p:extLst>
  </p:cSld>
  <p:clrMapOvr>
    <a:masterClrMapping/>
  </p:clrMapOvr>
  <p:transition spd="slow" advClick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974046"/>
      </p:ext>
    </p:extLst>
  </p:cSld>
  <p:clrMapOvr>
    <a:masterClrMapping/>
  </p:clrMapOvr>
  <p:transition spd="slow" advClick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39648"/>
      </p:ext>
    </p:extLst>
  </p:cSld>
  <p:clrMapOvr>
    <a:masterClrMapping/>
  </p:clrMapOvr>
  <p:transition spd="slow" advClick="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16831"/>
      </p:ext>
    </p:extLst>
  </p:cSld>
  <p:clrMapOvr>
    <a:masterClrMapping/>
  </p:clrMapOvr>
  <p:transition spd="slow" advClick="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570214"/>
      </p:ext>
    </p:extLst>
  </p:cSld>
  <p:clrMapOvr>
    <a:masterClrMapping/>
  </p:clrMapOvr>
  <p:transition spd="slow" advClick="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67160"/>
      </p:ext>
    </p:extLst>
  </p:cSld>
  <p:clrMapOvr>
    <a:masterClrMapping/>
  </p:clrMapOvr>
  <p:transition spd="slow" advClick="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53723"/>
      </p:ext>
    </p:extLst>
  </p:cSld>
  <p:clrMapOvr>
    <a:masterClrMapping/>
  </p:clrMapOvr>
  <p:transition spd="slow" advClick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4AD28-41CA-4D5E-A2BD-04122E929D11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8DA3D-2036-4803-B533-DBF961D97A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slide" Target="slide2.xml"/><Relationship Id="rId5" Type="http://schemas.openxmlformats.org/officeDocument/2006/relationships/image" Target="../media/image26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slide" Target="slide2.xml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12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26.png"/><Relationship Id="rId5" Type="http://schemas.openxmlformats.org/officeDocument/2006/relationships/image" Target="../media/image28.png"/><Relationship Id="rId10" Type="http://schemas.microsoft.com/office/2007/relationships/hdphoto" Target="../media/hdphoto10.wdp"/><Relationship Id="rId4" Type="http://schemas.microsoft.com/office/2007/relationships/hdphoto" Target="../media/hdphoto5.wdp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openxmlformats.org/officeDocument/2006/relationships/image" Target="../media/image26.png"/><Relationship Id="rId12" Type="http://schemas.microsoft.com/office/2007/relationships/hdphoto" Target="../media/hdphoto5.wdp"/><Relationship Id="rId2" Type="http://schemas.openxmlformats.org/officeDocument/2006/relationships/image" Target="../media/image32.png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image" Target="../media/image25.png"/><Relationship Id="rId5" Type="http://schemas.openxmlformats.org/officeDocument/2006/relationships/image" Target="../media/image34.png"/><Relationship Id="rId15" Type="http://schemas.openxmlformats.org/officeDocument/2006/relationships/image" Target="../media/image35.png"/><Relationship Id="rId10" Type="http://schemas.microsoft.com/office/2007/relationships/hdphoto" Target="../media/hdphoto9.wdp"/><Relationship Id="rId4" Type="http://schemas.openxmlformats.org/officeDocument/2006/relationships/image" Target="../media/image33.png"/><Relationship Id="rId9" Type="http://schemas.openxmlformats.org/officeDocument/2006/relationships/image" Target="../media/image30.png"/><Relationship Id="rId1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slide" Target="slide2.xml"/><Relationship Id="rId5" Type="http://schemas.openxmlformats.org/officeDocument/2006/relationships/image" Target="../media/image38.png"/><Relationship Id="rId10" Type="http://schemas.microsoft.com/office/2007/relationships/hdphoto" Target="../media/hdphoto15.wdp"/><Relationship Id="rId4" Type="http://schemas.microsoft.com/office/2007/relationships/hdphoto" Target="../media/hdphoto12.wdp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slide" Target="slide2.xml"/><Relationship Id="rId3" Type="http://schemas.openxmlformats.org/officeDocument/2006/relationships/image" Target="../media/image42.png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45.png"/><Relationship Id="rId5" Type="http://schemas.openxmlformats.org/officeDocument/2006/relationships/image" Target="../media/image43.png"/><Relationship Id="rId10" Type="http://schemas.microsoft.com/office/2007/relationships/hdphoto" Target="../media/hdphoto17.wdp"/><Relationship Id="rId4" Type="http://schemas.microsoft.com/office/2007/relationships/hdphoto" Target="../media/hdphoto16.wdp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18.wdp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11" Type="http://schemas.openxmlformats.org/officeDocument/2006/relationships/slide" Target="slide2.xml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microsoft.com/office/2007/relationships/hdphoto" Target="../media/hdphoto20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12" Type="http://schemas.openxmlformats.org/officeDocument/2006/relationships/slide" Target="slide1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slide" Target="slide24.xml"/><Relationship Id="rId1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microsoft.com/office/2007/relationships/hdphoto" Target="../media/hdphoto21.wdp"/><Relationship Id="rId10" Type="http://schemas.microsoft.com/office/2007/relationships/hdphoto" Target="../media/hdphoto22.wdp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hdphoto" Target="../media/hdphoto23.wdp"/><Relationship Id="rId7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microsoft.com/office/2007/relationships/hdphoto" Target="../media/hdphoto24.wdp"/><Relationship Id="rId4" Type="http://schemas.openxmlformats.org/officeDocument/2006/relationships/image" Target="../media/image60.png"/><Relationship Id="rId9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1115" y="2884868"/>
            <a:ext cx="3725533" cy="2392947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Автор: Воспитатель первой квалификационной категории: Ястребова Л.Р.</a:t>
            </a:r>
            <a:endParaRPr lang="en-US" dirty="0" smtClean="0"/>
          </a:p>
          <a:p>
            <a:pPr algn="l"/>
            <a:r>
              <a:rPr lang="ru-RU" dirty="0" smtClean="0"/>
              <a:t>МБДОУ «Детский сад №17 комбинированного вида «Березка» ЧМР.</a:t>
            </a:r>
            <a:endParaRPr lang="en-US" dirty="0" smtClean="0"/>
          </a:p>
          <a:p>
            <a:pPr algn="l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0428" y="401481"/>
            <a:ext cx="913622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Интерактивные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игры по ПДД 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для детей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pic>
        <p:nvPicPr>
          <p:cNvPr id="1026" name="Picture 2" descr="http://img3.proshkolu.ru/content/media/pic/std/2000000/1309000/1308147-1624297ad5123e4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488" y="1975503"/>
            <a:ext cx="5289579" cy="45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79606" y="5710535"/>
            <a:ext cx="246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 action="ppaction://hlinksldjump"/>
              </a:rPr>
              <a:t>ВПЕРЕД</a:t>
            </a:r>
            <a:endParaRPr lang="ru-RU" sz="54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032980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3573" y="73041"/>
            <a:ext cx="850393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Правила 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дорожного движения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Правила </a:t>
            </a:r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игры:</a:t>
            </a:r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5004486" y="5623571"/>
            <a:ext cx="4164228" cy="877330"/>
          </a:xfrm>
          <a:prstGeom prst="actionButtonBlank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60029" y="5485238"/>
            <a:ext cx="24823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hlinkClick r:id="rId2" action="ppaction://hlinksldjump"/>
              </a:rPr>
              <a:t>Начать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7" name="Управляющая кнопка: настраиваемая 6">
            <a:hlinkClick r:id="rId3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2119" y="1396314"/>
            <a:ext cx="714208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В этой игре только один правильный ответ: </a:t>
            </a:r>
          </a:p>
          <a:p>
            <a:endParaRPr lang="ru-RU" dirty="0"/>
          </a:p>
        </p:txBody>
      </p:sp>
      <p:sp>
        <p:nvSpPr>
          <p:cNvPr id="9" name="Улыбающееся лицо 8"/>
          <p:cNvSpPr/>
          <p:nvPr/>
        </p:nvSpPr>
        <p:spPr>
          <a:xfrm>
            <a:off x="3052119" y="1991128"/>
            <a:ext cx="1085784" cy="986367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715942" y="2204427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Правильно</a:t>
            </a:r>
            <a:endParaRPr lang="ru-RU" sz="2800" dirty="0"/>
          </a:p>
        </p:txBody>
      </p:sp>
      <p:sp>
        <p:nvSpPr>
          <p:cNvPr id="11" name="Улыбающееся лицо 10"/>
          <p:cNvSpPr/>
          <p:nvPr/>
        </p:nvSpPr>
        <p:spPr>
          <a:xfrm>
            <a:off x="3048922" y="3122260"/>
            <a:ext cx="1088981" cy="984969"/>
          </a:xfrm>
          <a:prstGeom prst="smileyFace">
            <a:avLst>
              <a:gd name="adj" fmla="val -78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3048922" y="4275093"/>
            <a:ext cx="1092178" cy="1041739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5942" y="4613588"/>
            <a:ext cx="2233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Неправильно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98875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013" y="2118762"/>
            <a:ext cx="3069235" cy="2301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824" y="2118763"/>
            <a:ext cx="3069235" cy="2301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16787" b="13537"/>
          <a:stretch/>
        </p:blipFill>
        <p:spPr>
          <a:xfrm>
            <a:off x="8834203" y="2118765"/>
            <a:ext cx="3069237" cy="23019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81824" y="182355"/>
            <a:ext cx="10200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1)Кто из героев не нарушил ПДД?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5990805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rId5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Улыбающееся лицо 10"/>
          <p:cNvSpPr/>
          <p:nvPr/>
        </p:nvSpPr>
        <p:spPr>
          <a:xfrm>
            <a:off x="5990805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62984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2792" y="115544"/>
            <a:ext cx="881998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2) При переходе улицы пешеход </a:t>
            </a:r>
            <a:b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должен сначала посмотреть?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380" y="2458712"/>
            <a:ext cx="2815251" cy="24437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385" y="2458712"/>
            <a:ext cx="2815251" cy="24437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2390" y="2458712"/>
            <a:ext cx="2815251" cy="24437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5521" y="4114799"/>
            <a:ext cx="666750" cy="76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5508" y="3555924"/>
            <a:ext cx="866775" cy="781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8788" y="3555924"/>
            <a:ext cx="866775" cy="7810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301" y="4114799"/>
            <a:ext cx="666750" cy="762000"/>
          </a:xfrm>
          <a:prstGeom prst="rect">
            <a:avLst/>
          </a:prstGeom>
        </p:spPr>
      </p:pic>
      <p:sp>
        <p:nvSpPr>
          <p:cNvPr id="13" name="Улыбающееся лицо 12"/>
          <p:cNvSpPr/>
          <p:nvPr/>
        </p:nvSpPr>
        <p:spPr>
          <a:xfrm>
            <a:off x="6130977" y="6944418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6165767" y="6978244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лыбающееся лицо 14"/>
          <p:cNvSpPr/>
          <p:nvPr/>
        </p:nvSpPr>
        <p:spPr>
          <a:xfrm>
            <a:off x="6181876" y="6961331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01561" y="3545882"/>
            <a:ext cx="866775" cy="7810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574" y="4114799"/>
            <a:ext cx="666750" cy="762000"/>
          </a:xfrm>
          <a:prstGeom prst="rect">
            <a:avLst/>
          </a:prstGeom>
        </p:spPr>
      </p:pic>
      <p:sp>
        <p:nvSpPr>
          <p:cNvPr id="18" name="Улыбающееся лицо 17"/>
          <p:cNvSpPr/>
          <p:nvPr/>
        </p:nvSpPr>
        <p:spPr>
          <a:xfrm>
            <a:off x="6097712" y="689997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лыбающееся лицо 18"/>
          <p:cNvSpPr/>
          <p:nvPr/>
        </p:nvSpPr>
        <p:spPr>
          <a:xfrm>
            <a:off x="6148611" y="689997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лыбающееся лицо 19"/>
          <p:cNvSpPr/>
          <p:nvPr/>
        </p:nvSpPr>
        <p:spPr>
          <a:xfrm>
            <a:off x="6132502" y="689997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настраиваемая 21">
            <a:hlinkClick r:id="rId11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23" name="Улыбающееся лицо 22"/>
          <p:cNvSpPr/>
          <p:nvPr/>
        </p:nvSpPr>
        <p:spPr>
          <a:xfrm>
            <a:off x="6132502" y="689997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лыбающееся лицо 23"/>
          <p:cNvSpPr/>
          <p:nvPr/>
        </p:nvSpPr>
        <p:spPr>
          <a:xfrm>
            <a:off x="6116393" y="689997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лыбающееся лицо 24"/>
          <p:cNvSpPr/>
          <p:nvPr/>
        </p:nvSpPr>
        <p:spPr>
          <a:xfrm>
            <a:off x="6140557" y="689997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зад 26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6010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6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39 L 0.00065 -0.2763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5 -0.276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3.125E-6 -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-3.54167E-6 -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1.45833E-6 -0.2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1.45833E-6 -0.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8.33333E-7 -0.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2.5E-6 -0.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31998" y="91701"/>
            <a:ext cx="102713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3) На каком рисунке мальчик правильно поступил, переходя через дорогу?</a:t>
            </a:r>
            <a:endParaRPr lang="ru-RU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097" y="2027414"/>
            <a:ext cx="2762250" cy="2419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4847" y="3454400"/>
            <a:ext cx="666750" cy="76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4847" y="3088347"/>
            <a:ext cx="681742" cy="6143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1854" y="2186494"/>
            <a:ext cx="656965" cy="1407782"/>
          </a:xfrm>
          <a:prstGeom prst="rect">
            <a:avLst/>
          </a:prstGeom>
        </p:spPr>
      </p:pic>
      <p:sp>
        <p:nvSpPr>
          <p:cNvPr id="9" name="Улыбающееся лицо 8"/>
          <p:cNvSpPr/>
          <p:nvPr/>
        </p:nvSpPr>
        <p:spPr>
          <a:xfrm>
            <a:off x="6090705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6039101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059763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6070043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569" y="2027414"/>
            <a:ext cx="2762250" cy="24193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1364" y="2263204"/>
            <a:ext cx="621167" cy="13310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9059" y="3429751"/>
            <a:ext cx="666750" cy="76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2981" y="3019071"/>
            <a:ext cx="655758" cy="590903"/>
          </a:xfrm>
          <a:prstGeom prst="rect">
            <a:avLst/>
          </a:prstGeom>
        </p:spPr>
      </p:pic>
      <p:sp>
        <p:nvSpPr>
          <p:cNvPr id="19" name="Улыбающееся лицо 18"/>
          <p:cNvSpPr/>
          <p:nvPr/>
        </p:nvSpPr>
        <p:spPr>
          <a:xfrm>
            <a:off x="6137850" y="6921321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лыбающееся лицо 19"/>
          <p:cNvSpPr/>
          <p:nvPr/>
        </p:nvSpPr>
        <p:spPr>
          <a:xfrm>
            <a:off x="6155643" y="6967928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лыбающееся лицо 20"/>
          <p:cNvSpPr/>
          <p:nvPr/>
        </p:nvSpPr>
        <p:spPr>
          <a:xfrm>
            <a:off x="6106076" y="6971697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лыбающееся лицо 21"/>
          <p:cNvSpPr/>
          <p:nvPr/>
        </p:nvSpPr>
        <p:spPr>
          <a:xfrm>
            <a:off x="6120057" y="6936267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534" y="2027414"/>
            <a:ext cx="2762250" cy="241935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02788" y="2202192"/>
            <a:ext cx="656965" cy="14077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71284" y="3465160"/>
            <a:ext cx="666750" cy="762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82276" y="3076000"/>
            <a:ext cx="655758" cy="590903"/>
          </a:xfrm>
          <a:prstGeom prst="rect">
            <a:avLst/>
          </a:prstGeom>
        </p:spPr>
      </p:pic>
      <p:sp>
        <p:nvSpPr>
          <p:cNvPr id="32" name="Управляющая кнопка: настраиваемая 31">
            <a:hlinkClick r:id="rId13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3" name="Улыбающееся лицо 32"/>
          <p:cNvSpPr/>
          <p:nvPr/>
        </p:nvSpPr>
        <p:spPr>
          <a:xfrm>
            <a:off x="6079109" y="6843054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лыбающееся лицо 33"/>
          <p:cNvSpPr/>
          <p:nvPr/>
        </p:nvSpPr>
        <p:spPr>
          <a:xfrm>
            <a:off x="6066167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Улыбающееся лицо 34"/>
          <p:cNvSpPr/>
          <p:nvPr/>
        </p:nvSpPr>
        <p:spPr>
          <a:xfrm>
            <a:off x="6067081" y="6872946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Улыбающееся лицо 35"/>
          <p:cNvSpPr/>
          <p:nvPr/>
        </p:nvSpPr>
        <p:spPr>
          <a:xfrm>
            <a:off x="6065960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назад 29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7809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4.16667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8.33333E-7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1.875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-3.125E-6 -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39 L 0.00065 -0.2763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5 -0.2763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39 L 0.00065 -0.2763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-4.375E-6 -0.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81481E-6 L -2.70833E-6 -0.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-2.70833E-6 -0.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81481E-6 L -2.70833E-6 -0.2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1" grpId="0" animBg="1"/>
      <p:bldP spid="2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5882" y="0"/>
            <a:ext cx="9466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4) Где безопаснее всего переходить через дорогу?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226" y="2037050"/>
            <a:ext cx="2771775" cy="2400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312" y="2022763"/>
            <a:ext cx="2762250" cy="2419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8666" y="2027525"/>
            <a:ext cx="2762250" cy="2409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772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5091" y="3342890"/>
            <a:ext cx="542925" cy="8096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0077" y="2902206"/>
            <a:ext cx="732952" cy="660462"/>
          </a:xfrm>
          <a:prstGeom prst="rect">
            <a:avLst/>
          </a:prstGeom>
        </p:spPr>
      </p:pic>
      <p:sp>
        <p:nvSpPr>
          <p:cNvPr id="9" name="Улыбающееся лицо 8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6011808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010077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0681" y="2154886"/>
            <a:ext cx="656965" cy="14077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4847" y="3454400"/>
            <a:ext cx="666750" cy="76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1350" y="3061207"/>
            <a:ext cx="681742" cy="614317"/>
          </a:xfrm>
          <a:prstGeom prst="rect">
            <a:avLst/>
          </a:prstGeom>
        </p:spPr>
      </p:pic>
      <p:sp>
        <p:nvSpPr>
          <p:cNvPr id="15" name="Улыбающееся лицо 14"/>
          <p:cNvSpPr/>
          <p:nvPr/>
        </p:nvSpPr>
        <p:spPr>
          <a:xfrm>
            <a:off x="6024052" y="697473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лыбающееся лицо 15"/>
          <p:cNvSpPr/>
          <p:nvPr/>
        </p:nvSpPr>
        <p:spPr>
          <a:xfrm>
            <a:off x="6008346" y="697473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лыбающееся лицо 16"/>
          <p:cNvSpPr/>
          <p:nvPr/>
        </p:nvSpPr>
        <p:spPr>
          <a:xfrm>
            <a:off x="5990805" y="700960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лыбающееся лицо 17"/>
          <p:cNvSpPr/>
          <p:nvPr/>
        </p:nvSpPr>
        <p:spPr>
          <a:xfrm>
            <a:off x="6008346" y="697473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лыбающееся лицо 18"/>
          <p:cNvSpPr/>
          <p:nvPr/>
        </p:nvSpPr>
        <p:spPr>
          <a:xfrm>
            <a:off x="6008346" y="697473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4373" y="3025775"/>
            <a:ext cx="542925" cy="8096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0532" y="2619433"/>
            <a:ext cx="732952" cy="660462"/>
          </a:xfrm>
          <a:prstGeom prst="rect">
            <a:avLst/>
          </a:prstGeom>
        </p:spPr>
      </p:pic>
      <p:sp>
        <p:nvSpPr>
          <p:cNvPr id="22" name="Улыбающееся лицо 21"/>
          <p:cNvSpPr/>
          <p:nvPr/>
        </p:nvSpPr>
        <p:spPr>
          <a:xfrm>
            <a:off x="6016199" y="697473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omgame.ru/img/car-front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440" y="2875949"/>
            <a:ext cx="708194" cy="49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Улыбающееся лицо 24"/>
          <p:cNvSpPr/>
          <p:nvPr/>
        </p:nvSpPr>
        <p:spPr>
          <a:xfrm>
            <a:off x="6006743" y="699217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лыбающееся лицо 25"/>
          <p:cNvSpPr/>
          <p:nvPr/>
        </p:nvSpPr>
        <p:spPr>
          <a:xfrm>
            <a:off x="6005140" y="699217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назад 28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страиваемая 26">
            <a:hlinkClick r:id="rId16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5550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2.91667E-6 -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5E-6 -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44444E-6 L -2.70833E-6 -0.2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5E-6 -0.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5E-6 -0.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3.95833E-6 -0.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-4.79167E-6 -0.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7.40741E-7 L -4.58333E-6 -0.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5773" y="-84174"/>
            <a:ext cx="92375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Где должен двигаться пешеход, если отсутствует тротуар? </a:t>
            </a:r>
            <a:endParaRPr lang="ru-RU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0091" y="1943532"/>
            <a:ext cx="2743200" cy="24098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3462" y1="29091" x2="23077" y2="56364"/>
                        <a14:foregroundMark x1="14744" y1="28182" x2="19872" y2="46364"/>
                        <a14:foregroundMark x1="19231" y1="35455" x2="26282" y2="50000"/>
                        <a14:foregroundMark x1="26282" y1="8182" x2="62179" y2="14545"/>
                        <a14:foregroundMark x1="57692" y1="14545" x2="69872" y2="20909"/>
                        <a14:foregroundMark x1="75641" y1="26364" x2="88462" y2="62727"/>
                        <a14:foregroundMark x1="83974" y1="28182" x2="68590" y2="56364"/>
                        <a14:foregroundMark x1="22436" y1="71818" x2="27564" y2="74545"/>
                        <a14:foregroundMark x1="85256" y1="91818" x2="80128" y2="74545"/>
                        <a14:foregroundMark x1="78205" y1="91818" x2="78205" y2="80909"/>
                        <a14:foregroundMark x1="67949" y1="85455" x2="69231" y2="71818"/>
                        <a14:foregroundMark x1="14103" y1="90000" x2="14103" y2="536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71745" y="3191947"/>
            <a:ext cx="1745010" cy="1230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297" y1="27528" x2="30469" y2="33708"/>
                        <a14:foregroundMark x1="5859" y1="24719" x2="17578" y2="25281"/>
                        <a14:foregroundMark x1="84375" y1="29775" x2="96875" y2="28090"/>
                        <a14:foregroundMark x1="83984" y1="92697" x2="80078" y2="65169"/>
                        <a14:foregroundMark x1="16406" y1="92697" x2="17578" y2="56742"/>
                        <a14:foregroundMark x1="37500" y1="67978" x2="37500" y2="67978"/>
                        <a14:foregroundMark x1="30078" y1="70787" x2="75781" y2="75843"/>
                        <a14:foregroundMark x1="34766" y1="70225" x2="69922" y2="68539"/>
                        <a14:foregroundMark x1="30859" y1="47191" x2="78516" y2="49438"/>
                        <a14:foregroundMark x1="84766" y1="24719" x2="94531" y2="247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6000" y="2592807"/>
            <a:ext cx="583954" cy="406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0341" y="2736683"/>
            <a:ext cx="481798" cy="5243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14277" y="2411243"/>
            <a:ext cx="533926" cy="481120"/>
          </a:xfrm>
          <a:prstGeom prst="rect">
            <a:avLst/>
          </a:prstGeom>
        </p:spPr>
      </p:pic>
      <p:sp>
        <p:nvSpPr>
          <p:cNvPr id="8" name="Улыбающееся лицо 7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990804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598352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5987164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5990803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888" y="1943529"/>
            <a:ext cx="2743200" cy="24098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3462" y1="29091" x2="23077" y2="56364"/>
                        <a14:foregroundMark x1="14744" y1="28182" x2="19872" y2="46364"/>
                        <a14:foregroundMark x1="19231" y1="35455" x2="26282" y2="50000"/>
                        <a14:foregroundMark x1="26282" y1="8182" x2="62179" y2="14545"/>
                        <a14:foregroundMark x1="57692" y1="14545" x2="69872" y2="20909"/>
                        <a14:foregroundMark x1="75641" y1="26364" x2="88462" y2="62727"/>
                        <a14:foregroundMark x1="83974" y1="28182" x2="68590" y2="56364"/>
                        <a14:foregroundMark x1="22436" y1="71818" x2="27564" y2="74545"/>
                        <a14:foregroundMark x1="85256" y1="91818" x2="80128" y2="74545"/>
                        <a14:foregroundMark x1="78205" y1="91818" x2="78205" y2="80909"/>
                        <a14:foregroundMark x1="67949" y1="85455" x2="69231" y2="71818"/>
                        <a14:foregroundMark x1="14103" y1="90000" x2="14103" y2="536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8488" y="2794407"/>
            <a:ext cx="830518" cy="5856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297" y1="27528" x2="30469" y2="33708"/>
                        <a14:foregroundMark x1="5859" y1="24719" x2="17578" y2="25281"/>
                        <a14:foregroundMark x1="84375" y1="29775" x2="96875" y2="28090"/>
                        <a14:foregroundMark x1="83984" y1="92697" x2="80078" y2="65169"/>
                        <a14:foregroundMark x1="16406" y1="92697" x2="17578" y2="56742"/>
                        <a14:foregroundMark x1="37500" y1="67978" x2="37500" y2="67978"/>
                        <a14:foregroundMark x1="30078" y1="70787" x2="75781" y2="75843"/>
                        <a14:foregroundMark x1="34766" y1="70225" x2="69922" y2="68539"/>
                        <a14:foregroundMark x1="30859" y1="47191" x2="78516" y2="49438"/>
                        <a14:foregroundMark x1="84766" y1="24719" x2="94531" y2="247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4849" y="2650068"/>
            <a:ext cx="737276" cy="5126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3956" y="2886286"/>
            <a:ext cx="481798" cy="52431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53067" y="2553847"/>
            <a:ext cx="533926" cy="481120"/>
          </a:xfrm>
          <a:prstGeom prst="rect">
            <a:avLst/>
          </a:prstGeom>
        </p:spPr>
      </p:pic>
      <p:sp>
        <p:nvSpPr>
          <p:cNvPr id="18" name="Улыбающееся лицо 17"/>
          <p:cNvSpPr/>
          <p:nvPr/>
        </p:nvSpPr>
        <p:spPr>
          <a:xfrm>
            <a:off x="5983525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лыбающееся лицо 18"/>
          <p:cNvSpPr/>
          <p:nvPr/>
        </p:nvSpPr>
        <p:spPr>
          <a:xfrm>
            <a:off x="5992199" y="695255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лыбающееся лицо 19"/>
          <p:cNvSpPr/>
          <p:nvPr/>
        </p:nvSpPr>
        <p:spPr>
          <a:xfrm>
            <a:off x="6000873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лыбающееся лицо 20"/>
          <p:cNvSpPr/>
          <p:nvPr/>
        </p:nvSpPr>
        <p:spPr>
          <a:xfrm>
            <a:off x="5995839" y="6952557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лыбающееся лицо 21"/>
          <p:cNvSpPr/>
          <p:nvPr/>
        </p:nvSpPr>
        <p:spPr>
          <a:xfrm>
            <a:off x="6000873" y="694194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734" y="1943528"/>
            <a:ext cx="2743200" cy="24098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297" y1="27528" x2="30469" y2="33708"/>
                        <a14:foregroundMark x1="5859" y1="24719" x2="17578" y2="25281"/>
                        <a14:foregroundMark x1="84375" y1="29775" x2="96875" y2="28090"/>
                        <a14:foregroundMark x1="83984" y1="92697" x2="80078" y2="65169"/>
                        <a14:foregroundMark x1="16406" y1="92697" x2="17578" y2="56742"/>
                        <a14:foregroundMark x1="37500" y1="67978" x2="37500" y2="67978"/>
                        <a14:foregroundMark x1="30078" y1="70787" x2="75781" y2="75843"/>
                        <a14:foregroundMark x1="34766" y1="70225" x2="69922" y2="68539"/>
                        <a14:foregroundMark x1="30859" y1="47191" x2="78516" y2="49438"/>
                        <a14:foregroundMark x1="84766" y1="24719" x2="94531" y2="247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0984" y="2616138"/>
            <a:ext cx="737276" cy="51263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3462" y1="29091" x2="23077" y2="56364"/>
                        <a14:foregroundMark x1="14744" y1="28182" x2="19872" y2="46364"/>
                        <a14:foregroundMark x1="19231" y1="35455" x2="26282" y2="50000"/>
                        <a14:foregroundMark x1="26282" y1="8182" x2="62179" y2="14545"/>
                        <a14:foregroundMark x1="57692" y1="14545" x2="69872" y2="20909"/>
                        <a14:foregroundMark x1="75641" y1="26364" x2="88462" y2="62727"/>
                        <a14:foregroundMark x1="83974" y1="28182" x2="68590" y2="56364"/>
                        <a14:foregroundMark x1="22436" y1="71818" x2="27564" y2="74545"/>
                        <a14:foregroundMark x1="85256" y1="91818" x2="80128" y2="74545"/>
                        <a14:foregroundMark x1="78205" y1="91818" x2="78205" y2="80909"/>
                        <a14:foregroundMark x1="67949" y1="85455" x2="69231" y2="71818"/>
                        <a14:foregroundMark x1="14103" y1="90000" x2="14103" y2="536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8260" y="3299795"/>
            <a:ext cx="1163285" cy="8202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4753" y="2825063"/>
            <a:ext cx="481798" cy="52431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8223" y="2631601"/>
            <a:ext cx="481798" cy="52431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4092" y="2496123"/>
            <a:ext cx="533926" cy="48112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2159" y="2287539"/>
            <a:ext cx="533926" cy="481120"/>
          </a:xfrm>
          <a:prstGeom prst="rect">
            <a:avLst/>
          </a:prstGeom>
        </p:spPr>
      </p:pic>
      <p:sp>
        <p:nvSpPr>
          <p:cNvPr id="30" name="Улыбающееся лицо 29"/>
          <p:cNvSpPr/>
          <p:nvPr/>
        </p:nvSpPr>
        <p:spPr>
          <a:xfrm>
            <a:off x="6000873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лыбающееся лицо 30"/>
          <p:cNvSpPr/>
          <p:nvPr/>
        </p:nvSpPr>
        <p:spPr>
          <a:xfrm>
            <a:off x="6000873" y="694194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лыбающееся лицо 31"/>
          <p:cNvSpPr/>
          <p:nvPr/>
        </p:nvSpPr>
        <p:spPr>
          <a:xfrm>
            <a:off x="5992199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лыбающееся лицо 32"/>
          <p:cNvSpPr/>
          <p:nvPr/>
        </p:nvSpPr>
        <p:spPr>
          <a:xfrm>
            <a:off x="5992199" y="6948204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лыбающееся лицо 33"/>
          <p:cNvSpPr/>
          <p:nvPr/>
        </p:nvSpPr>
        <p:spPr>
          <a:xfrm>
            <a:off x="6005979" y="694194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Улыбающееся лицо 34"/>
          <p:cNvSpPr/>
          <p:nvPr/>
        </p:nvSpPr>
        <p:spPr>
          <a:xfrm>
            <a:off x="6005979" y="6947253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Улыбающееся лицо 35"/>
          <p:cNvSpPr/>
          <p:nvPr/>
        </p:nvSpPr>
        <p:spPr>
          <a:xfrm>
            <a:off x="6000873" y="6929686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Управляющая кнопка: настраиваемая 37">
            <a:hlinkClick r:id="rId11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9" name="Управляющая кнопка: далее 38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Управляющая кнопка: назад 39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6649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1.875E-6 -0.2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6 L -2.91667E-6 -0.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4.16667E-6 -0.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-3.54167E-6 -0.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4.16667E-6 -0.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4.16667E-6 -0.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4.16667E-6 -0.2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-2.91667E-6 -0.2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-2.91667E-6 -0.2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0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-4.79167E-6 -0.25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22222E-6 L -4.79167E-6 -0.2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-4.16667E-6 -0.2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8057" y="31173"/>
            <a:ext cx="95045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Можно ли выходить на проезжую часть </a:t>
            </a:r>
            <a:b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из-за стоящего на остановке автобуса?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494" y="2210480"/>
            <a:ext cx="2752725" cy="2371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67085">
                        <a14:foregroundMark x1="15987" y1="94667" x2="30721" y2="99333"/>
                        <a14:foregroundMark x1="32915" y1="92667" x2="41693" y2="96000"/>
                        <a14:foregroundMark x1="63323" y1="96667" x2="85580" y2="94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6344" y="2681967"/>
            <a:ext cx="2721428" cy="142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8468" y="3490231"/>
            <a:ext cx="542925" cy="6204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8468" y="3161231"/>
            <a:ext cx="542925" cy="489228"/>
          </a:xfrm>
          <a:prstGeom prst="rect">
            <a:avLst/>
          </a:prstGeom>
        </p:spPr>
      </p:pic>
      <p:sp>
        <p:nvSpPr>
          <p:cNvPr id="7" name="Улыбающееся лицо 6"/>
          <p:cNvSpPr/>
          <p:nvPr/>
        </p:nvSpPr>
        <p:spPr>
          <a:xfrm>
            <a:off x="5924406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5924406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924406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5924406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406" y="2210477"/>
            <a:ext cx="2752725" cy="2371725"/>
          </a:xfrm>
          <a:prstGeom prst="rect">
            <a:avLst/>
          </a:prstGeom>
        </p:spPr>
      </p:pic>
      <p:pic>
        <p:nvPicPr>
          <p:cNvPr id="2050" name="Picture 2" descr="http://omgame.ru/img/train-r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100000" l="0" r="100000">
                        <a14:foregroundMark x1="17241" y1="92667" x2="37931" y2="96000"/>
                        <a14:foregroundMark x1="63009" y1="97333" x2="70533" y2="96000"/>
                        <a14:foregroundMark x1="64890" y1="40000" x2="69279" y2="38667"/>
                        <a14:backgroundMark x1="49216" y1="22667" x2="83386" y2="2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982"/>
          <a:stretch/>
        </p:blipFill>
        <p:spPr bwMode="auto">
          <a:xfrm>
            <a:off x="6458489" y="2582658"/>
            <a:ext cx="2218642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4872" y="3630408"/>
            <a:ext cx="666750" cy="76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311918" y="3217481"/>
            <a:ext cx="668936" cy="602503"/>
          </a:xfrm>
          <a:prstGeom prst="rect">
            <a:avLst/>
          </a:prstGeom>
        </p:spPr>
      </p:pic>
      <p:sp>
        <p:nvSpPr>
          <p:cNvPr id="15" name="Улыбающееся лицо 14"/>
          <p:cNvSpPr/>
          <p:nvPr/>
        </p:nvSpPr>
        <p:spPr>
          <a:xfrm>
            <a:off x="5973780" y="6896009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лыбающееся лицо 15"/>
          <p:cNvSpPr/>
          <p:nvPr/>
        </p:nvSpPr>
        <p:spPr>
          <a:xfrm>
            <a:off x="5973779" y="6896009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лыбающееся лицо 16"/>
          <p:cNvSpPr/>
          <p:nvPr/>
        </p:nvSpPr>
        <p:spPr>
          <a:xfrm>
            <a:off x="5973779" y="6874301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лыбающееся лицо 17"/>
          <p:cNvSpPr/>
          <p:nvPr/>
        </p:nvSpPr>
        <p:spPr>
          <a:xfrm>
            <a:off x="5973779" y="6890387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893" y="2210478"/>
            <a:ext cx="2752725" cy="23717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100000"/>
                    </a14:imgEffect>
                  </a14:imgLayer>
                </a14:imgProps>
              </a:ext>
            </a:extLst>
          </a:blip>
          <a:srcRect l="30810" r="1"/>
          <a:stretch/>
        </p:blipFill>
        <p:spPr>
          <a:xfrm>
            <a:off x="9171893" y="2582658"/>
            <a:ext cx="2102301" cy="14287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56884" y="3437889"/>
            <a:ext cx="542925" cy="62048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3230" y="3108522"/>
            <a:ext cx="542925" cy="489228"/>
          </a:xfrm>
          <a:prstGeom prst="rect">
            <a:avLst/>
          </a:prstGeom>
        </p:spPr>
      </p:pic>
      <p:sp>
        <p:nvSpPr>
          <p:cNvPr id="23" name="Улыбающееся лицо 22"/>
          <p:cNvSpPr/>
          <p:nvPr/>
        </p:nvSpPr>
        <p:spPr>
          <a:xfrm>
            <a:off x="5924406" y="687503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лыбающееся лицо 23"/>
          <p:cNvSpPr/>
          <p:nvPr/>
        </p:nvSpPr>
        <p:spPr>
          <a:xfrm>
            <a:off x="5924406" y="685115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лыбающееся лицо 24"/>
          <p:cNvSpPr/>
          <p:nvPr/>
        </p:nvSpPr>
        <p:spPr>
          <a:xfrm>
            <a:off x="5943699" y="685115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лыбающееся лицо 25"/>
          <p:cNvSpPr/>
          <p:nvPr/>
        </p:nvSpPr>
        <p:spPr>
          <a:xfrm>
            <a:off x="5943699" y="6858000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страиваемая 26">
            <a:hlinkClick r:id="rId13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41852" y="5116511"/>
            <a:ext cx="48780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Конец игры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9" name="Управляющая кнопка: назад 28">
            <a:hlinkClick r:id="" action="ppaction://hlinkshowjump?jump=previousslide" highlightClick="1"/>
          </p:cNvPr>
          <p:cNvSpPr/>
          <p:nvPr/>
        </p:nvSpPr>
        <p:spPr>
          <a:xfrm>
            <a:off x="11134440" y="5878175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49753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4.16667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4.16667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4.16667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4.16667E-6 -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6 -0.276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6 -0.2763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6 -0.2763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044 L 0.00066 -0.2763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11111E-6 L -4.16667E-6 -0.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4.16667E-6 -0.2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3.33333E-6 -0.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3.33333E-6 -0.2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5130" y="-34068"/>
            <a:ext cx="46105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Кому что?</a:t>
            </a:r>
            <a:b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/>
              </a:rPr>
            </a:b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Правила игры: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92D05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6920" y="2079171"/>
            <a:ext cx="92435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В этой игре несколько правильных ответов.</a:t>
            </a:r>
          </a:p>
          <a:p>
            <a:r>
              <a:rPr lang="ru-RU" sz="3600" dirty="0" smtClean="0"/>
              <a:t>   Для прохождения игры необходимо нажимать на объекты в правильной последовательности. </a:t>
            </a:r>
            <a:endParaRPr lang="ru-RU" sz="3600" dirty="0"/>
          </a:p>
        </p:txBody>
      </p:sp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5004486" y="5623571"/>
            <a:ext cx="4164228" cy="877330"/>
          </a:xfrm>
          <a:prstGeom prst="actionButtonBlank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5426" y="5485238"/>
            <a:ext cx="24823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hlinkClick r:id="rId2" action="ppaction://hlinksldjump"/>
              </a:rPr>
              <a:t>Начать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04124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262" y="111390"/>
            <a:ext cx="10329751" cy="1661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1) </a:t>
            </a:r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Расположите в правильной </a:t>
            </a:r>
            <a:b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последовательность цвета светофора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514600" y="5141625"/>
            <a:ext cx="1199213" cy="119921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408826" y="5141623"/>
            <a:ext cx="1199213" cy="119921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270292" y="5141625"/>
            <a:ext cx="1199213" cy="119921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032227" y="5141624"/>
            <a:ext cx="1199213" cy="1199213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785425" y="5141623"/>
            <a:ext cx="1199213" cy="1199213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653134" y="5141624"/>
            <a:ext cx="1199213" cy="1199213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892446" y="5141625"/>
            <a:ext cx="1199213" cy="11992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страиваемая 10">
            <a:hlinkClick r:id="rId2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204188" y="3972214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0216376" y="3972214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4646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96296E-6 L 0.30286 -0.517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43" y="-2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2.96296E-6 L -0.26145 -0.343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3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0.0793 -0.172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0962" y="99142"/>
            <a:ext cx="90291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2)Кто на чем передвигается? 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6458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0481" y="611145"/>
            <a:ext cx="4442354" cy="3331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3691" y="4242216"/>
            <a:ext cx="1976456" cy="2598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10000" r="90000">
                        <a14:backgroundMark x1="80833" y1="45926" x2="89444" y2="25741"/>
                        <a14:backgroundMark x1="78333" y1="40000" x2="88194" y2="26296"/>
                        <a14:backgroundMark x1="82917" y1="32222" x2="84167" y2="257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0579" y="1353698"/>
            <a:ext cx="3636299" cy="2727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7226" y="3943352"/>
            <a:ext cx="4341751" cy="28147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000" y1="53889" x2="14000" y2="47778"/>
                        <a14:foregroundMark x1="39000" y1="96667" x2="41333" y2="37222"/>
                        <a14:foregroundMark x1="63667" y1="2778" x2="63333" y2="25556"/>
                        <a14:foregroundMark x1="96333" y1="32778" x2="87000" y2="32778"/>
                        <a14:foregroundMark x1="89667" y1="31667" x2="98000" y2="25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7208" y="4823475"/>
            <a:ext cx="3319600" cy="1991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85530" y="1499016"/>
            <a:ext cx="2044284" cy="2044284"/>
          </a:xfrm>
          <a:prstGeom prst="rect">
            <a:avLst/>
          </a:prstGeom>
        </p:spPr>
      </p:pic>
      <p:sp>
        <p:nvSpPr>
          <p:cNvPr id="12" name="Управляющая кнопка: настраиваемая 11">
            <a:hlinkClick r:id="rId11" action="ppaction://hlinksldjump" highlightClick="1"/>
          </p:cNvPr>
          <p:cNvSpPr/>
          <p:nvPr/>
        </p:nvSpPr>
        <p:spPr>
          <a:xfrm>
            <a:off x="0" y="6201896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3" name="Управляющая кнопка: настраиваемая 12">
            <a:hlinkClick r:id="rId11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11204188" y="4291301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зад 14">
            <a:hlinkClick r:id="" action="ppaction://hlinkshowjump?jump=previousslide" highlightClick="1"/>
          </p:cNvPr>
          <p:cNvSpPr/>
          <p:nvPr/>
        </p:nvSpPr>
        <p:spPr>
          <a:xfrm>
            <a:off x="10216376" y="4291301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73807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54375 -0.427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87" y="-213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4.16667E-7 -0.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0.5526 -0.331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30" y="-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3701" y="0"/>
            <a:ext cx="16930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Игры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833" y1="31988" x2="37333" y2="36646"/>
                        <a14:foregroundMark x1="11500" y1="54969" x2="11500" y2="58075"/>
                        <a14:foregroundMark x1="31333" y1="50621" x2="31333" y2="54658"/>
                        <a14:foregroundMark x1="37500" y1="58075" x2="38500" y2="63665"/>
                        <a14:foregroundMark x1="41833" y1="37888" x2="43167" y2="34472"/>
                        <a14:foregroundMark x1="45000" y1="21739" x2="45000" y2="208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28" y="4201514"/>
            <a:ext cx="5399139" cy="2897538"/>
          </a:xfrm>
          <a:prstGeom prst="rect">
            <a:avLst/>
          </a:prstGeom>
        </p:spPr>
      </p:pic>
      <p:pic>
        <p:nvPicPr>
          <p:cNvPr id="4" name="Рисунок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400" y1="64264" x2="18400" y2="87387"/>
                        <a14:foregroundMark x1="1800" y1="58559" x2="13000" y2="61862"/>
                        <a14:backgroundMark x1="58200" y1="79880" x2="70000" y2="84084"/>
                        <a14:backgroundMark x1="29200" y1="66366" x2="49600" y2="9910"/>
                        <a14:backgroundMark x1="25800" y1="11712" x2="83600" y2="15315"/>
                        <a14:backgroundMark x1="50800" y1="27928" x2="69400" y2="12913"/>
                        <a14:backgroundMark x1="71800" y1="52553" x2="99400" y2="30631"/>
                        <a14:backgroundMark x1="68200" y1="52553" x2="81200" y2="40541"/>
                        <a14:backgroundMark x1="20200" y1="31532" x2="99800" y2="330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8359" y="3823319"/>
            <a:ext cx="5053641" cy="3034682"/>
          </a:xfrm>
          <a:prstGeom prst="rect">
            <a:avLst/>
          </a:prstGeom>
        </p:spPr>
      </p:pic>
      <p:pic>
        <p:nvPicPr>
          <p:cNvPr id="5" name="Рисунок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6149" y1="62032" x2="34770" y2="81551"/>
                        <a14:foregroundMark x1="27586" y1="44920" x2="34770" y2="67647"/>
                        <a14:foregroundMark x1="29885" y1="35027" x2="37069" y2="59091"/>
                        <a14:foregroundMark x1="36494" y1="34225" x2="44828" y2="52406"/>
                        <a14:foregroundMark x1="77874" y1="43850" x2="78736" y2="53743"/>
                        <a14:foregroundMark x1="65517" y1="50000" x2="82471" y2="40374"/>
                        <a14:foregroundMark x1="65517" y1="47594" x2="68103" y2="38770"/>
                        <a14:foregroundMark x1="53448" y1="57754" x2="81034" y2="32888"/>
                        <a14:foregroundMark x1="57759" y1="48663" x2="65805" y2="41979"/>
                        <a14:foregroundMark x1="81322" y1="52941" x2="83621" y2="409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19494"/>
            <a:ext cx="3314700" cy="35623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9692" y="4100959"/>
            <a:ext cx="535497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3" action="ppaction://hlinksldjump"/>
              </a:rPr>
              <a:t>Дорожные знаки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38359" y="4260917"/>
            <a:ext cx="51681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6" action="ppaction://hlinksldjump"/>
              </a:rPr>
              <a:t>Правила дорожного</a:t>
            </a:r>
            <a:b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6" action="ppaction://hlinksldjump"/>
              </a:rPr>
            </a:br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6" action="ppaction://hlinksldjump"/>
              </a:rPr>
              <a:t>движения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8" name="Рисунок 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771" l="0" r="100000">
                        <a14:backgroundMark x1="76167" y1="39859" x2="91167" y2="139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1396" y="328860"/>
            <a:ext cx="3295234" cy="311399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7350" y="1962882"/>
            <a:ext cx="36943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9" action="ppaction://hlinksldjump"/>
              </a:rPr>
              <a:t>Кроссворд 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20067" y="1200016"/>
            <a:ext cx="3204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linkClick r:id="rId12" action="ppaction://hlinksldjump"/>
              </a:rPr>
              <a:t>Кому что?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422673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2" y="1910396"/>
            <a:ext cx="3377292" cy="19676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246" y="4370615"/>
            <a:ext cx="2255384" cy="42647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6285" b="98438" l="66309" r="83496">
                        <a14:foregroundMark x1="70410" y1="92535" x2="71777" y2="92361"/>
                        <a14:foregroundMark x1="73242" y1="93924" x2="73438" y2="91840"/>
                        <a14:foregroundMark x1="75586" y1="94792" x2="75781" y2="93056"/>
                        <a14:foregroundMark x1="68457" y1="91667" x2="68750" y2="90799"/>
                        <a14:backgroundMark x1="72656" y1="88021" x2="78711" y2="86979"/>
                      </a14:backgroundRemoval>
                    </a14:imgEffect>
                  </a14:imgLayer>
                </a14:imgProps>
              </a:ext>
            </a:extLst>
          </a:blip>
          <a:srcRect l="66406" t="86111" r="15848"/>
          <a:stretch/>
        </p:blipFill>
        <p:spPr>
          <a:xfrm>
            <a:off x="2917422" y="5678136"/>
            <a:ext cx="2679977" cy="1179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831" y="1568750"/>
            <a:ext cx="2697169" cy="26509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8982" y="1954745"/>
            <a:ext cx="2277779" cy="1923291"/>
          </a:xfrm>
          <a:prstGeom prst="rect">
            <a:avLst/>
          </a:prstGeom>
        </p:spPr>
      </p:pic>
      <p:sp>
        <p:nvSpPr>
          <p:cNvPr id="10" name="Управляющая кнопка: настраиваемая 9">
            <a:hlinkClick r:id="rId8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7129" y="0"/>
            <a:ext cx="88126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)Кто </a:t>
            </a:r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чем передвигается? </a:t>
            </a: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281456" y="598067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0293644" y="598067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96" b="89844" l="9943" r="96875">
                        <a14:backgroundMark x1="52699" y1="24740" x2="55256" y2="26302"/>
                        <a14:backgroundMark x1="45739" y1="15365" x2="55540" y2="23177"/>
                        <a14:backgroundMark x1="56108" y1="30469" x2="50426" y2="17708"/>
                        <a14:backgroundMark x1="50710" y1="25260" x2="53835" y2="29948"/>
                        <a14:backgroundMark x1="55966" y1="23698" x2="64489" y2="11458"/>
                        <a14:backgroundMark x1="47585" y1="18229" x2="55256" y2="13542"/>
                        <a14:backgroundMark x1="49858" y1="26042" x2="29261" y2="24740"/>
                        <a14:backgroundMark x1="44318" y1="29167" x2="41335" y2="33073"/>
                        <a14:backgroundMark x1="66477" y1="29948" x2="66193" y2="35156"/>
                        <a14:backgroundMark x1="42330" y1="31771" x2="54830" y2="57292"/>
                        <a14:backgroundMark x1="62926" y1="49219" x2="73864" y2="50000"/>
                        <a14:backgroundMark x1="56108" y1="52604" x2="58381" y2="63281"/>
                        <a14:backgroundMark x1="36790" y1="39583" x2="41619" y2="59115"/>
                        <a14:backgroundMark x1="39773" y1="22656" x2="24148" y2="66406"/>
                        <a14:backgroundMark x1="51847" y1="50000" x2="18466" y2="96875"/>
                        <a14:backgroundMark x1="56818" y1="56250" x2="38778" y2="99479"/>
                      </a14:backgroundRemoval>
                    </a14:imgEffect>
                  </a14:imgLayer>
                </a14:imgProps>
              </a:ext>
            </a:extLst>
          </a:blip>
          <a:srcRect l="42508" t="20428" r="25106" b="40935"/>
          <a:stretch/>
        </p:blipFill>
        <p:spPr>
          <a:xfrm>
            <a:off x="8600834" y="4557651"/>
            <a:ext cx="3668434" cy="238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6104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3513 -0.49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65" y="-2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0.55612 -0.336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-0.22344 -0.273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72" y="-1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275" y="2638"/>
            <a:ext cx="95409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Дорисуйте недостающую фигуру.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ый треугольник 3"/>
          <p:cNvSpPr/>
          <p:nvPr/>
        </p:nvSpPr>
        <p:spPr>
          <a:xfrm flipH="1">
            <a:off x="3904604" y="970268"/>
            <a:ext cx="405244" cy="65462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09848" y="1198869"/>
            <a:ext cx="696191" cy="4260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05915" y="1593722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751462" y="1598916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59623" y="970187"/>
            <a:ext cx="405245" cy="6546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364868" y="1193592"/>
            <a:ext cx="696191" cy="39485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712963" y="1582383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060502" y="1588445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7786934" y="989231"/>
            <a:ext cx="571500" cy="654627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 rot="5400000" flipH="1">
            <a:off x="8379220" y="1113922"/>
            <a:ext cx="405244" cy="65462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597858" y="1612685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942798" y="1612685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543300" y="893619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506317" y="893619"/>
            <a:ext cx="1968431" cy="1091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474748" y="893619"/>
            <a:ext cx="1932709" cy="1091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43299" y="1997680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06317" y="1997680"/>
            <a:ext cx="1968431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480151" y="1997680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543299" y="3101741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506316" y="3101741"/>
            <a:ext cx="1973835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480151" y="3101741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09153" y="2109757"/>
            <a:ext cx="405245" cy="6546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ый треугольник 28"/>
          <p:cNvSpPr/>
          <p:nvPr/>
        </p:nvSpPr>
        <p:spPr>
          <a:xfrm rot="5400000" flipH="1">
            <a:off x="4434539" y="2234448"/>
            <a:ext cx="405244" cy="65462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924298" y="2738027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613781" y="2738027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араллелограмм 31"/>
          <p:cNvSpPr/>
          <p:nvPr/>
        </p:nvSpPr>
        <p:spPr>
          <a:xfrm>
            <a:off x="5771063" y="2107663"/>
            <a:ext cx="571500" cy="654627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251002" y="2326993"/>
            <a:ext cx="696191" cy="4260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712963" y="2736228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852018" y="2736206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 flipH="1">
            <a:off x="7781811" y="2107663"/>
            <a:ext cx="405244" cy="65462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187055" y="2372169"/>
            <a:ext cx="696191" cy="39485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8597858" y="2731917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878708" y="2736206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араллелограмм 39"/>
          <p:cNvSpPr/>
          <p:nvPr/>
        </p:nvSpPr>
        <p:spPr>
          <a:xfrm>
            <a:off x="3907199" y="3230309"/>
            <a:ext cx="571500" cy="654627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366996" y="3490083"/>
            <a:ext cx="696191" cy="39485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982424" y="3830609"/>
            <a:ext cx="202622" cy="20262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702320" y="3830609"/>
            <a:ext cx="202622" cy="20262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777396" y="3230309"/>
            <a:ext cx="405245" cy="6546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190652" y="3460225"/>
            <a:ext cx="696191" cy="4260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8581837" y="3830609"/>
            <a:ext cx="202622" cy="20262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841487" y="3830609"/>
            <a:ext cx="202622" cy="20262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2741989" y="5169733"/>
            <a:ext cx="801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Кузов:</a:t>
            </a:r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2735577" y="4574962"/>
            <a:ext cx="964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Кабина:</a:t>
            </a:r>
            <a:endParaRPr lang="ru-RU" dirty="0"/>
          </a:p>
        </p:txBody>
      </p:sp>
      <p:sp>
        <p:nvSpPr>
          <p:cNvPr id="50" name="Прямоугольный треугольник 49"/>
          <p:cNvSpPr/>
          <p:nvPr/>
        </p:nvSpPr>
        <p:spPr>
          <a:xfrm flipH="1">
            <a:off x="4025609" y="4272774"/>
            <a:ext cx="405244" cy="65462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араллелограмм 50"/>
          <p:cNvSpPr/>
          <p:nvPr/>
        </p:nvSpPr>
        <p:spPr>
          <a:xfrm>
            <a:off x="5063187" y="4289667"/>
            <a:ext cx="571500" cy="654627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270047" y="4272773"/>
            <a:ext cx="405245" cy="6546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7307003" y="4272773"/>
            <a:ext cx="706395" cy="65462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ый треугольник 53"/>
          <p:cNvSpPr/>
          <p:nvPr/>
        </p:nvSpPr>
        <p:spPr>
          <a:xfrm rot="5400000" flipH="1">
            <a:off x="7431695" y="5049521"/>
            <a:ext cx="405244" cy="65462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844853" y="5149412"/>
            <a:ext cx="696191" cy="4260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124573" y="5180585"/>
            <a:ext cx="696191" cy="39485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с двумя усеченными соседними углами 56"/>
          <p:cNvSpPr/>
          <p:nvPr/>
        </p:nvSpPr>
        <p:spPr>
          <a:xfrm>
            <a:off x="5047058" y="5189976"/>
            <a:ext cx="571500" cy="394853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785397" y="5850082"/>
            <a:ext cx="927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Колеса:</a:t>
            </a:r>
          </a:p>
        </p:txBody>
      </p:sp>
      <p:sp>
        <p:nvSpPr>
          <p:cNvPr id="59" name="Овал 58"/>
          <p:cNvSpPr/>
          <p:nvPr/>
        </p:nvSpPr>
        <p:spPr>
          <a:xfrm>
            <a:off x="4366996" y="5931067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902821" y="5933437"/>
            <a:ext cx="202622" cy="20262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5122601" y="5931067"/>
            <a:ext cx="202622" cy="20262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5776895" y="5931067"/>
            <a:ext cx="202622" cy="20262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7104381" y="5936668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573981" y="5926458"/>
            <a:ext cx="202622" cy="202622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Управляющая кнопка: настраиваемая 65">
            <a:hlinkClick r:id="rId2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7" name="Управляющая кнопка: далее 66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Управляющая кнопка: назад 67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6636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0.13842 -0.15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" y="-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2.22222E-6 L -0.09726 -0.2444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1" y="-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38 -0.0081 L 0.06015 -0.2995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0" y="-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-0.00486 L 0.05482 -0.296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-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09205" y="1255139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09207" y="2327131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09207" y="3433324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41917" y="3427698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1918" y="2347912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41918" y="1260765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74627" y="3442420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274627" y="2347912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74628" y="1253404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</a:extLst>
          </a:blip>
          <a:srcRect l="18425" t="2818" r="16848" b="5000"/>
          <a:stretch/>
        </p:blipFill>
        <p:spPr>
          <a:xfrm>
            <a:off x="4939143" y="1363580"/>
            <a:ext cx="872836" cy="8287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8425" t="2818" r="16848" b="5000"/>
          <a:stretch/>
        </p:blipFill>
        <p:spPr>
          <a:xfrm>
            <a:off x="8804563" y="2452672"/>
            <a:ext cx="872836" cy="8287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8425" t="2818" r="16848" b="5000"/>
          <a:stretch/>
        </p:blipFill>
        <p:spPr>
          <a:xfrm>
            <a:off x="6871853" y="3553239"/>
            <a:ext cx="872836" cy="828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6406" y1="49824" x2="47656" y2="5810"/>
                        <a14:foregroundMark x1="47031" y1="3873" x2="62344" y2="20599"/>
                        <a14:foregroundMark x1="62344" y1="23415" x2="83281" y2="72007"/>
                        <a14:foregroundMark x1="84531" y1="70951" x2="93281" y2="91021"/>
                        <a14:foregroundMark x1="96406" y1="91373" x2="89375" y2="99824"/>
                        <a14:foregroundMark x1="87344" y1="94542" x2="55156" y2="95070"/>
                        <a14:foregroundMark x1="46406" y1="94894" x2="4063" y2="94894"/>
                        <a14:foregroundMark x1="5469" y1="92782" x2="21406" y2="58803"/>
                        <a14:foregroundMark x1="45469" y1="64085" x2="47813" y2="66549"/>
                        <a14:foregroundMark x1="44063" y1="72359" x2="62813" y2="51408"/>
                        <a14:foregroundMark x1="39844" y1="53873" x2="53594" y2="72711"/>
                        <a14:foregroundMark x1="32500" y1="77641" x2="37969" y2="84683"/>
                        <a14:foregroundMark x1="38906" y1="83627" x2="50625" y2="73768"/>
                        <a14:foregroundMark x1="36563" y1="75000" x2="44844" y2="70599"/>
                        <a14:foregroundMark x1="41094" y1="69718" x2="47500" y2="76056"/>
                        <a14:foregroundMark x1="37813" y1="79225" x2="40156" y2="74648"/>
                        <a14:foregroundMark x1="36563" y1="51232" x2="41719" y2="58275"/>
                        <a14:foregroundMark x1="32656" y1="54754" x2="67500" y2="77993"/>
                        <a14:foregroundMark x1="55156" y1="70423" x2="60000" y2="86092"/>
                        <a14:foregroundMark x1="60469" y1="86092" x2="62500" y2="80810"/>
                        <a14:foregroundMark x1="56250" y1="69894" x2="56563" y2="62324"/>
                        <a14:foregroundMark x1="59375" y1="60915" x2="62656" y2="48592"/>
                        <a14:foregroundMark x1="60313" y1="49120" x2="66719" y2="54401"/>
                        <a14:foregroundMark x1="60000" y1="50176" x2="47656" y2="61972"/>
                        <a14:foregroundMark x1="38906" y1="48415" x2="51563" y2="63908"/>
                        <a14:foregroundMark x1="46875" y1="93486" x2="75469" y2="92430"/>
                        <a14:foregroundMark x1="39688" y1="96127" x2="70781" y2="97711"/>
                        <a14:foregroundMark x1="43281" y1="98592" x2="6875" y2="94718"/>
                        <a14:foregroundMark x1="18281" y1="99120" x2="156" y2="96655"/>
                        <a14:foregroundMark x1="2344" y1="95951" x2="9688" y2="81690"/>
                        <a14:foregroundMark x1="625" y1="92958" x2="21406" y2="50880"/>
                        <a14:foregroundMark x1="21875" y1="61092" x2="26250" y2="40317"/>
                        <a14:foregroundMark x1="27031" y1="39789" x2="47969" y2="1761"/>
                        <a14:foregroundMark x1="48906" y1="1937" x2="73125" y2="39965"/>
                        <a14:foregroundMark x1="73281" y1="41901" x2="97813" y2="906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25095" y="1371838"/>
            <a:ext cx="966355" cy="8576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624" y="2423735"/>
            <a:ext cx="966355" cy="8576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396" y="5269042"/>
            <a:ext cx="966355" cy="8576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804" y="1304718"/>
            <a:ext cx="924760" cy="92476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909" y="2434480"/>
            <a:ext cx="924760" cy="92476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3179" y="3495018"/>
            <a:ext cx="924760" cy="92476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18425" t="2818" r="16848" b="5000"/>
          <a:stretch/>
        </p:blipFill>
        <p:spPr>
          <a:xfrm>
            <a:off x="3536369" y="5283511"/>
            <a:ext cx="872836" cy="8287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3044" y="5187454"/>
            <a:ext cx="924760" cy="92476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8763" y="5226389"/>
            <a:ext cx="600075" cy="8858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650" y="5226389"/>
            <a:ext cx="879780" cy="87978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728300" y="10589"/>
            <a:ext cx="95409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5) </a:t>
            </a: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Дорисуйте недостающую фигуру.</a:t>
            </a:r>
          </a:p>
        </p:txBody>
      </p:sp>
      <p:sp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назад 28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правляющая кнопка: настраиваемая 30">
            <a:hlinkClick r:id="rId9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7615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20743 -0.255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65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0255" y="75107"/>
            <a:ext cx="95409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6) </a:t>
            </a: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Дорисуйте недостающую фигуру.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08810" y="2342721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03613" y="1262935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14630" y="1262935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46714" y="2324968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03614" y="3422507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636323" y="3422507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569032" y="3422507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69032" y="2342721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99290" y="1262935"/>
            <a:ext cx="1932709" cy="10797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5146088" y="2465245"/>
            <a:ext cx="1047755" cy="799232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9011508" y="2463056"/>
            <a:ext cx="1047755" cy="799232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146089" y="1401023"/>
            <a:ext cx="1047755" cy="799232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139420" y="1381105"/>
            <a:ext cx="822614" cy="83906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139420" y="2443138"/>
            <a:ext cx="822614" cy="83906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9011507" y="1391858"/>
            <a:ext cx="1047755" cy="799232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юс 19"/>
          <p:cNvSpPr/>
          <p:nvPr/>
        </p:nvSpPr>
        <p:spPr>
          <a:xfrm rot="2666065">
            <a:off x="7253672" y="1509104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люс 20"/>
          <p:cNvSpPr/>
          <p:nvPr/>
        </p:nvSpPr>
        <p:spPr>
          <a:xfrm rot="2666065">
            <a:off x="7223414" y="2550945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люс 21"/>
          <p:cNvSpPr/>
          <p:nvPr/>
        </p:nvSpPr>
        <p:spPr>
          <a:xfrm rot="2666065">
            <a:off x="3520787" y="5165991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5477737" y="1742851"/>
            <a:ext cx="415637" cy="3650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5496783" y="3774698"/>
            <a:ext cx="415637" cy="3650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462146" y="2817436"/>
            <a:ext cx="415637" cy="3650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4703613" y="5219358"/>
            <a:ext cx="616532" cy="516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люс 26"/>
          <p:cNvSpPr/>
          <p:nvPr/>
        </p:nvSpPr>
        <p:spPr>
          <a:xfrm>
            <a:off x="9208070" y="1585388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9208070" y="2653283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люс 28"/>
          <p:cNvSpPr/>
          <p:nvPr/>
        </p:nvSpPr>
        <p:spPr>
          <a:xfrm>
            <a:off x="9208070" y="3630770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люс 29"/>
          <p:cNvSpPr/>
          <p:nvPr/>
        </p:nvSpPr>
        <p:spPr>
          <a:xfrm>
            <a:off x="9965089" y="5028727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5728004" y="4938252"/>
            <a:ext cx="1047755" cy="799232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6059652" y="5280080"/>
            <a:ext cx="415637" cy="3650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267786" y="4897009"/>
            <a:ext cx="822614" cy="83906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люс 33"/>
          <p:cNvSpPr/>
          <p:nvPr/>
        </p:nvSpPr>
        <p:spPr>
          <a:xfrm rot="2666065">
            <a:off x="7356540" y="5021183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8591948" y="4940839"/>
            <a:ext cx="1047755" cy="799232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люс 35"/>
          <p:cNvSpPr/>
          <p:nvPr/>
        </p:nvSpPr>
        <p:spPr>
          <a:xfrm>
            <a:off x="8788511" y="5134369"/>
            <a:ext cx="654627" cy="623455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46435" y="5934670"/>
            <a:ext cx="37046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Конец игры</a:t>
            </a:r>
          </a:p>
        </p:txBody>
      </p:sp>
      <p:sp>
        <p:nvSpPr>
          <p:cNvPr id="39" name="Управляющая кнопка: назад 38">
            <a:hlinkClick r:id="" action="ppaction://hlinkshowjump?jump=previousslide" highlightClick="1"/>
          </p:cNvPr>
          <p:cNvSpPr/>
          <p:nvPr/>
        </p:nvSpPr>
        <p:spPr>
          <a:xfrm>
            <a:off x="11067649" y="578465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Управляющая кнопка: настраиваемая 36">
            <a:hlinkClick r:id="rId2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2926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30482 -0.218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4" y="-1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3337" y="0"/>
            <a:ext cx="55964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Правила игры: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27647" y="1283109"/>
            <a:ext cx="995580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В кроссворде для появления (исчезновения) </a:t>
            </a:r>
            <a:br>
              <a:rPr lang="ru-RU" sz="3600" dirty="0" smtClean="0"/>
            </a:br>
            <a:r>
              <a:rPr lang="ru-RU" sz="3600" dirty="0" smtClean="0"/>
              <a:t>вопроса, а так же для появления ответа нажмите </a:t>
            </a:r>
            <a:br>
              <a:rPr lang="ru-RU" sz="3600" dirty="0" smtClean="0"/>
            </a:br>
            <a:r>
              <a:rPr lang="ru-RU" sz="3600" dirty="0" smtClean="0"/>
              <a:t>на красный круг, рядом с необходимым полем. </a:t>
            </a:r>
            <a:br>
              <a:rPr lang="ru-RU" sz="3600" dirty="0" smtClean="0"/>
            </a:br>
            <a:r>
              <a:rPr lang="ru-RU" sz="3600" dirty="0" smtClean="0"/>
              <a:t>Для переноса ответа в ячейки нажать на</a:t>
            </a:r>
            <a:br>
              <a:rPr lang="ru-RU" sz="3600" dirty="0" smtClean="0"/>
            </a:br>
            <a:r>
              <a:rPr lang="ru-RU" sz="3600" dirty="0" smtClean="0"/>
              <a:t> появившейся правильный ответ. </a:t>
            </a:r>
            <a:endParaRPr lang="ru-RU" sz="3600" dirty="0"/>
          </a:p>
        </p:txBody>
      </p:sp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5004486" y="5623571"/>
            <a:ext cx="4164228" cy="877330"/>
          </a:xfrm>
          <a:prstGeom prst="actionButtonBlank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71539" y="5485238"/>
            <a:ext cx="24823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hlinkClick r:id="rId2" action="ppaction://hlinksldjump"/>
              </a:rPr>
              <a:t>Начать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0797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3535" y="329066"/>
            <a:ext cx="3304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Кроссворд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2453" y="1693888"/>
            <a:ext cx="644577" cy="6445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7030" y="1693888"/>
            <a:ext cx="659568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1175" y="1693886"/>
            <a:ext cx="644577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6598" y="1693887"/>
            <a:ext cx="644577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5752" y="1693885"/>
            <a:ext cx="644577" cy="64457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20329" y="1693885"/>
            <a:ext cx="644577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64906" y="1693885"/>
            <a:ext cx="644577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24275" y="-3087975"/>
            <a:ext cx="3467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Если ты спешишь в пути </a:t>
            </a:r>
            <a:br>
              <a:rPr lang="ru-RU" dirty="0" smtClean="0"/>
            </a:br>
            <a:r>
              <a:rPr lang="ru-RU" dirty="0" smtClean="0"/>
              <a:t>Через улицу пройти, </a:t>
            </a:r>
            <a:br>
              <a:rPr lang="ru-RU" dirty="0" smtClean="0"/>
            </a:br>
            <a:r>
              <a:rPr lang="ru-RU" dirty="0" smtClean="0"/>
              <a:t>Там иди, где весь народ,</a:t>
            </a:r>
            <a:br>
              <a:rPr lang="ru-RU" dirty="0" smtClean="0"/>
            </a:br>
            <a:r>
              <a:rPr lang="ru-RU" dirty="0" smtClean="0"/>
              <a:t>Там, где знак есть ….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193311" y="-1499016"/>
            <a:ext cx="1019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Переход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43957" y="2338457"/>
            <a:ext cx="644577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89743" y="2335989"/>
            <a:ext cx="630128" cy="6445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19535" y="2338462"/>
            <a:ext cx="667063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79103" y="2338462"/>
            <a:ext cx="652072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23680" y="2338462"/>
            <a:ext cx="652072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68257" y="2338461"/>
            <a:ext cx="652072" cy="644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112834" y="2338460"/>
            <a:ext cx="652072" cy="64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24275" y="-2570494"/>
            <a:ext cx="2431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машин – мостовая</a:t>
            </a:r>
            <a:br>
              <a:rPr lang="ru-RU" dirty="0" smtClean="0"/>
            </a:br>
            <a:r>
              <a:rPr lang="ru-RU" dirty="0" smtClean="0"/>
              <a:t>Для прохожих –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64485" y="-1314350"/>
            <a:ext cx="948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Тротуар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78309" y="2983036"/>
            <a:ext cx="644577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0381" y="2983036"/>
            <a:ext cx="652072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82454" y="2983035"/>
            <a:ext cx="629586" cy="6445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12040" y="2983035"/>
            <a:ext cx="674558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94094" y="2983035"/>
            <a:ext cx="637082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23680" y="2983034"/>
            <a:ext cx="652072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82706" y="2983034"/>
            <a:ext cx="637623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64212" y="-2921597"/>
            <a:ext cx="34005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Спозаранку за окошком</a:t>
            </a:r>
            <a:br>
              <a:rPr lang="ru-RU" dirty="0" smtClean="0"/>
            </a:br>
            <a:r>
              <a:rPr lang="ru-RU" dirty="0" smtClean="0"/>
              <a:t>Стук и звон, и кутерьма,</a:t>
            </a:r>
            <a:br>
              <a:rPr lang="ru-RU" dirty="0" smtClean="0"/>
            </a:br>
            <a:r>
              <a:rPr lang="ru-RU" dirty="0" smtClean="0"/>
              <a:t>По прямым стальным дорожкам</a:t>
            </a:r>
            <a:br>
              <a:rPr lang="ru-RU" dirty="0" smtClean="0"/>
            </a:br>
            <a:r>
              <a:rPr lang="ru-RU" dirty="0" smtClean="0"/>
              <a:t>Ходят красные дома.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0269872" y="-1110386"/>
            <a:ext cx="1014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Трамвай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240272" y="3627595"/>
            <a:ext cx="644577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С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884442" y="3627605"/>
            <a:ext cx="635094" cy="6445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511498" y="3627605"/>
            <a:ext cx="682053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90075" y="3627608"/>
            <a:ext cx="640557" cy="6445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30360" y="3627608"/>
            <a:ext cx="652346" cy="6445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75752" y="3627605"/>
            <a:ext cx="637082" cy="6445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Ф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16986" y="3627605"/>
            <a:ext cx="652072" cy="6445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О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764905" y="3627601"/>
            <a:ext cx="644577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396542" y="-3237418"/>
            <a:ext cx="30451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Три моих волшебных глаза</a:t>
            </a:r>
            <a:br>
              <a:rPr lang="ru-RU" dirty="0" smtClean="0"/>
            </a:br>
            <a:r>
              <a:rPr lang="ru-RU" dirty="0" smtClean="0"/>
              <a:t>Управляют всеми сразу.</a:t>
            </a:r>
            <a:br>
              <a:rPr lang="ru-RU" dirty="0" smtClean="0"/>
            </a:br>
            <a:r>
              <a:rPr lang="ru-RU" dirty="0" smtClean="0"/>
              <a:t>Я моргну – пойдут машины, </a:t>
            </a:r>
            <a:br>
              <a:rPr lang="ru-RU" dirty="0" smtClean="0"/>
            </a:br>
            <a:r>
              <a:rPr lang="ru-RU" dirty="0" smtClean="0"/>
              <a:t>Встанут женщины, мужчины.</a:t>
            </a:r>
            <a:br>
              <a:rPr lang="ru-RU" dirty="0" smtClean="0"/>
            </a:br>
            <a:r>
              <a:rPr lang="ru-RU" dirty="0" smtClean="0"/>
              <a:t>Отвечайте вместе, хором. </a:t>
            </a:r>
            <a:br>
              <a:rPr lang="ru-RU" dirty="0" smtClean="0"/>
            </a:br>
            <a:r>
              <a:rPr lang="ru-RU" dirty="0" smtClean="0"/>
              <a:t>Как зовусь я?.. 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2837771" y="3811365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0193311" y="-911819"/>
            <a:ext cx="140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Светофором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99844" y="4270544"/>
            <a:ext cx="644577" cy="6478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44693" y="4272168"/>
            <a:ext cx="644308" cy="644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886684" y="4272173"/>
            <a:ext cx="631500" cy="644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521371" y="4272173"/>
            <a:ext cx="656916" cy="644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178288" y="4272173"/>
            <a:ext cx="659840" cy="644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829817" y="4272171"/>
            <a:ext cx="656230" cy="644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489390" y="4272171"/>
            <a:ext cx="630126" cy="644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119417" y="4272171"/>
            <a:ext cx="653793" cy="644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578319" y="-2988692"/>
            <a:ext cx="30310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Выходя на улиц, </a:t>
            </a:r>
            <a:br>
              <a:rPr lang="ru-RU" dirty="0" smtClean="0"/>
            </a:br>
            <a:r>
              <a:rPr lang="ru-RU" dirty="0" smtClean="0"/>
              <a:t>Приготовь заранее</a:t>
            </a:r>
            <a:br>
              <a:rPr lang="ru-RU" dirty="0" smtClean="0"/>
            </a:br>
            <a:r>
              <a:rPr lang="ru-RU" dirty="0" smtClean="0"/>
              <a:t>Вежливость и сдержанность,</a:t>
            </a:r>
            <a:br>
              <a:rPr lang="ru-RU" dirty="0" smtClean="0"/>
            </a:br>
            <a:r>
              <a:rPr lang="ru-RU" dirty="0" smtClean="0"/>
              <a:t>А главное?..</a:t>
            </a:r>
            <a:endParaRPr lang="ru-RU" dirty="0"/>
          </a:p>
        </p:txBody>
      </p:sp>
      <p:sp>
        <p:nvSpPr>
          <p:cNvPr id="50" name="Овал 49"/>
          <p:cNvSpPr/>
          <p:nvPr/>
        </p:nvSpPr>
        <p:spPr>
          <a:xfrm>
            <a:off x="2189197" y="3167610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2845091" y="2523034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3478350" y="1878462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199945" y="4456744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10193311" y="-705197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Внимание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240272" y="4915103"/>
            <a:ext cx="648729" cy="6461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889001" y="4915921"/>
            <a:ext cx="629027" cy="6445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16900" y="4915921"/>
            <a:ext cx="667528" cy="6445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184429" y="4915921"/>
            <a:ext cx="651268" cy="6445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Ц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837216" y="4915921"/>
            <a:ext cx="651262" cy="6445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468754" y="-3004786"/>
            <a:ext cx="31259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два ряда дома стоят,</a:t>
            </a:r>
            <a:br>
              <a:rPr lang="ru-RU" dirty="0" smtClean="0"/>
            </a:br>
            <a:r>
              <a:rPr lang="ru-RU" dirty="0" smtClean="0"/>
              <a:t>Десять, двадцать, сто подряд.</a:t>
            </a:r>
            <a:br>
              <a:rPr lang="ru-RU" dirty="0" smtClean="0"/>
            </a:br>
            <a:r>
              <a:rPr lang="ru-RU" dirty="0" smtClean="0"/>
              <a:t>И квадратными глазами </a:t>
            </a:r>
            <a:br>
              <a:rPr lang="ru-RU" dirty="0" smtClean="0"/>
            </a:br>
            <a:r>
              <a:rPr lang="ru-RU" dirty="0" smtClean="0"/>
              <a:t>Друг на друга все глядят.</a:t>
            </a:r>
            <a:endParaRPr lang="ru-RU" dirty="0"/>
          </a:p>
        </p:txBody>
      </p:sp>
      <p:sp>
        <p:nvSpPr>
          <p:cNvPr id="61" name="Овал 60"/>
          <p:cNvSpPr/>
          <p:nvPr/>
        </p:nvSpPr>
        <p:spPr>
          <a:xfrm>
            <a:off x="2886203" y="5102124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10264485" y="-504901"/>
            <a:ext cx="765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Улица</a:t>
            </a:r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885998" y="5558844"/>
            <a:ext cx="632030" cy="6453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518028" y="5558844"/>
            <a:ext cx="660259" cy="6453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178287" y="5558844"/>
            <a:ext cx="658929" cy="6437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836760" y="5558844"/>
            <a:ext cx="652174" cy="6437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486503" y="5558026"/>
            <a:ext cx="630027" cy="6445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7121139" y="5558026"/>
            <a:ext cx="652071" cy="6445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773210" y="5559636"/>
            <a:ext cx="636272" cy="642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795955" y="-2979043"/>
            <a:ext cx="25026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Дом по улице идет,</a:t>
            </a:r>
            <a:br>
              <a:rPr lang="ru-RU" dirty="0" smtClean="0"/>
            </a:br>
            <a:r>
              <a:rPr lang="ru-RU" dirty="0" smtClean="0"/>
              <a:t>На работу всех везет,</a:t>
            </a:r>
            <a:br>
              <a:rPr lang="ru-RU" dirty="0" smtClean="0"/>
            </a:br>
            <a:r>
              <a:rPr lang="ru-RU" dirty="0" smtClean="0"/>
              <a:t>Носит обувь из резины </a:t>
            </a:r>
            <a:br>
              <a:rPr lang="ru-RU" dirty="0" smtClean="0"/>
            </a:br>
            <a:r>
              <a:rPr lang="ru-RU" dirty="0" smtClean="0"/>
              <a:t>И питается бензином</a:t>
            </a:r>
            <a:endParaRPr lang="ru-RU" dirty="0"/>
          </a:p>
        </p:txBody>
      </p:sp>
      <p:sp>
        <p:nvSpPr>
          <p:cNvPr id="75" name="Овал 74"/>
          <p:cNvSpPr/>
          <p:nvPr/>
        </p:nvSpPr>
        <p:spPr>
          <a:xfrm>
            <a:off x="3487086" y="5745049"/>
            <a:ext cx="264405" cy="2754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10264485" y="-300008"/>
            <a:ext cx="96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Автобус</a:t>
            </a:r>
            <a:endParaRPr lang="ru-RU" dirty="0"/>
          </a:p>
        </p:txBody>
      </p:sp>
      <p:sp>
        <p:nvSpPr>
          <p:cNvPr id="77" name="Управляющая кнопка: настраиваемая 76">
            <a:hlinkClick r:id="rId2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62942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05104 0.48704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243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0.03177 0.5409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2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07407E-6 L 0.01276 0.4888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" y="244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0267 0.52708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" y="2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0.03086 0.45903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2296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0.02604 0.5055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703 0.48958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2449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0.03269 0.4916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" y="2458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04089 0.47384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" y="2370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0302 0.5488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" y="2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04062 0.46666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2333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0.00278 L 0.02487 0.56389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" y="2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0.06159 0.46111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2305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0.02552 0.57246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" y="2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21" grpId="0"/>
      <p:bldP spid="22" grpId="0"/>
      <p:bldP spid="28" grpId="0"/>
      <p:bldP spid="29" grpId="0"/>
      <p:bldP spid="38" grpId="0"/>
      <p:bldP spid="40" grpId="0"/>
      <p:bldP spid="49" grpId="0"/>
      <p:bldP spid="55" grpId="0"/>
      <p:bldP spid="60" grpId="0"/>
      <p:bldP spid="62" grpId="0"/>
      <p:bldP spid="74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0399" y="100567"/>
            <a:ext cx="442024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Дорожные знаки</a:t>
            </a:r>
          </a:p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Правила игры: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2119" y="1396314"/>
            <a:ext cx="714208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В этой игре только один правильный ответ: </a:t>
            </a:r>
          </a:p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3052119" y="1991128"/>
            <a:ext cx="1085784" cy="986367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715942" y="2204427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Правильно</a:t>
            </a:r>
            <a:endParaRPr lang="ru-RU" sz="2800" dirty="0"/>
          </a:p>
        </p:txBody>
      </p:sp>
      <p:sp>
        <p:nvSpPr>
          <p:cNvPr id="6" name="Улыбающееся лицо 5"/>
          <p:cNvSpPr/>
          <p:nvPr/>
        </p:nvSpPr>
        <p:spPr>
          <a:xfrm>
            <a:off x="3048922" y="3122260"/>
            <a:ext cx="1088981" cy="984969"/>
          </a:xfrm>
          <a:prstGeom prst="smileyFace">
            <a:avLst>
              <a:gd name="adj" fmla="val -78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страиваемая 8">
            <a:hlinkClick r:id="rId2" action="ppaction://hlinksldjump" highlightClick="1"/>
          </p:cNvPr>
          <p:cNvSpPr/>
          <p:nvPr/>
        </p:nvSpPr>
        <p:spPr>
          <a:xfrm>
            <a:off x="5004486" y="5623571"/>
            <a:ext cx="4164228" cy="877330"/>
          </a:xfrm>
          <a:prstGeom prst="actionButtonBlank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59913" y="5546221"/>
            <a:ext cx="2253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hlinkClick r:id="rId2" action="ppaction://hlinksldjump"/>
              </a:rPr>
              <a:t>Начать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11" name="Улыбающееся лицо 10"/>
          <p:cNvSpPr/>
          <p:nvPr/>
        </p:nvSpPr>
        <p:spPr>
          <a:xfrm>
            <a:off x="3048922" y="4275093"/>
            <a:ext cx="1092178" cy="1041739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15942" y="4613588"/>
            <a:ext cx="2233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Неправильно</a:t>
            </a:r>
            <a:endParaRPr lang="ru-RU" dirty="0"/>
          </a:p>
        </p:txBody>
      </p:sp>
      <p:sp>
        <p:nvSpPr>
          <p:cNvPr id="13" name="Управляющая кнопка: настраиваемая 12">
            <a:hlinkClick r:id="rId3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9472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368" r="10559" b="21016"/>
          <a:stretch/>
        </p:blipFill>
        <p:spPr>
          <a:xfrm>
            <a:off x="2387430" y="2310714"/>
            <a:ext cx="2384855" cy="2409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565" t="14649" r="22661" b="14000"/>
          <a:stretch/>
        </p:blipFill>
        <p:spPr>
          <a:xfrm>
            <a:off x="4757352" y="2310714"/>
            <a:ext cx="2607277" cy="2409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8216" t="8285" r="28811" b="7390"/>
          <a:stretch/>
        </p:blipFill>
        <p:spPr>
          <a:xfrm>
            <a:off x="7693113" y="2310714"/>
            <a:ext cx="1698022" cy="2409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-1554" t="-14"/>
          <a:stretch/>
        </p:blipFill>
        <p:spPr>
          <a:xfrm>
            <a:off x="9719619" y="2310714"/>
            <a:ext cx="2352204" cy="24095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18869" y="24714"/>
            <a:ext cx="91062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Какой из этих знаков называется: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05553" y="1121547"/>
            <a:ext cx="64097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1) «Главная дорога»?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Улыбающееся лицо 10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страиваемая 14">
            <a:hlinkClick r:id="rId6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6" name="Улыбающееся лицо 15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35093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4873" y="800938"/>
            <a:ext cx="83714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«Пешеходный переход»?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531" t="-299" r="16741" b="2001"/>
          <a:stretch/>
        </p:blipFill>
        <p:spPr>
          <a:xfrm>
            <a:off x="5671538" y="2428405"/>
            <a:ext cx="2853916" cy="2563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858" r="5323"/>
          <a:stretch/>
        </p:blipFill>
        <p:spPr>
          <a:xfrm>
            <a:off x="9074741" y="2428405"/>
            <a:ext cx="2967286" cy="25633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337" y="2428406"/>
            <a:ext cx="2853914" cy="2563317"/>
          </a:xfrm>
          <a:prstGeom prst="rect">
            <a:avLst/>
          </a:prstGeom>
        </p:spPr>
      </p:pic>
      <p:sp>
        <p:nvSpPr>
          <p:cNvPr id="6" name="Улыбающееся лицо 5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rId5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Улыбающееся лицо 10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61411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0063" y="561095"/>
            <a:ext cx="53928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«Жилая зона»?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082" y="2278505"/>
            <a:ext cx="1877065" cy="2671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427" y="2278505"/>
            <a:ext cx="1916711" cy="2668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106" y="3116690"/>
            <a:ext cx="3614007" cy="992468"/>
          </a:xfrm>
          <a:prstGeom prst="rect">
            <a:avLst/>
          </a:prstGeom>
        </p:spPr>
      </p:pic>
      <p:sp>
        <p:nvSpPr>
          <p:cNvPr id="6" name="Улыбающееся лицо 5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5941430" y="700960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rId5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Улыбающееся лицо 10"/>
          <p:cNvSpPr/>
          <p:nvPr/>
        </p:nvSpPr>
        <p:spPr>
          <a:xfrm>
            <a:off x="5941430" y="700960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0104429" y="577795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11092241" y="577795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20835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3.75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3.75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9549" y="0"/>
            <a:ext cx="720408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4) Какой из этих знаков </a:t>
            </a:r>
            <a:b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разрешающий? 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085" t="2145" r="14433" b="1662"/>
          <a:stretch/>
        </p:blipFill>
        <p:spPr>
          <a:xfrm>
            <a:off x="2606823" y="2456757"/>
            <a:ext cx="2372801" cy="24016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5089" y="2456756"/>
            <a:ext cx="2907995" cy="2401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517" y="2456757"/>
            <a:ext cx="2401679" cy="2401679"/>
          </a:xfrm>
          <a:prstGeom prst="rect">
            <a:avLst/>
          </a:prstGeom>
        </p:spPr>
      </p:pic>
      <p:sp>
        <p:nvSpPr>
          <p:cNvPr id="8" name="Улыбающееся лицо 7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5990805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страиваемая 11">
            <a:hlinkClick r:id="rId5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3" name="Улыбающееся лицо 12"/>
          <p:cNvSpPr/>
          <p:nvPr/>
        </p:nvSpPr>
        <p:spPr>
          <a:xfrm>
            <a:off x="5990805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85186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9549" y="0"/>
            <a:ext cx="720408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Какой из этих знаков </a:t>
            </a:r>
            <a:b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предупреждающий? 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085" t="2145" r="14433" b="1662"/>
          <a:stretch/>
        </p:blipFill>
        <p:spPr>
          <a:xfrm>
            <a:off x="9360164" y="2214385"/>
            <a:ext cx="2372801" cy="24016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617" y="2214385"/>
            <a:ext cx="2907995" cy="2401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9548" y="2214384"/>
            <a:ext cx="2401679" cy="2401679"/>
          </a:xfrm>
          <a:prstGeom prst="rect">
            <a:avLst/>
          </a:prstGeom>
        </p:spPr>
      </p:pic>
      <p:sp>
        <p:nvSpPr>
          <p:cNvPr id="7" name="Улыбающееся лицо 6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страиваемая 10">
            <a:hlinkClick r:id="rId5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2" name="Улыбающееся лицо 11"/>
          <p:cNvSpPr/>
          <p:nvPr/>
        </p:nvSpPr>
        <p:spPr>
          <a:xfrm>
            <a:off x="5941430" y="6931338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0149446" y="5736620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11137258" y="5736620"/>
            <a:ext cx="987812" cy="877330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75002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3.75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9549" y="0"/>
            <a:ext cx="720408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Какой из этих знаков </a:t>
            </a:r>
            <a:b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запрещающий? 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085" t="2145" r="14433" b="1662"/>
          <a:stretch/>
        </p:blipFill>
        <p:spPr>
          <a:xfrm>
            <a:off x="2507671" y="2137269"/>
            <a:ext cx="2372801" cy="24016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956" y="2137268"/>
            <a:ext cx="2907995" cy="2401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435" y="2137267"/>
            <a:ext cx="2401679" cy="2401679"/>
          </a:xfrm>
          <a:prstGeom prst="rect">
            <a:avLst/>
          </a:prstGeom>
        </p:spPr>
      </p:pic>
      <p:sp>
        <p:nvSpPr>
          <p:cNvPr id="7" name="Улыбающееся лицо 6"/>
          <p:cNvSpPr/>
          <p:nvPr/>
        </p:nvSpPr>
        <p:spPr>
          <a:xfrm>
            <a:off x="5990805" y="7009605"/>
            <a:ext cx="1373823" cy="1248032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941430" y="700960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правляющая кнопка: настраиваемая 1">
            <a:hlinkClick r:id="rId5" action="ppaction://hlinksldjump" highlightClick="1"/>
          </p:cNvPr>
          <p:cNvSpPr/>
          <p:nvPr/>
        </p:nvSpPr>
        <p:spPr>
          <a:xfrm>
            <a:off x="0" y="6182441"/>
            <a:ext cx="2197509" cy="663677"/>
          </a:xfrm>
          <a:prstGeom prst="actionButtonBlank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Меню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Улыбающееся лицо 9"/>
          <p:cNvSpPr/>
          <p:nvPr/>
        </p:nvSpPr>
        <p:spPr>
          <a:xfrm>
            <a:off x="5941430" y="7009605"/>
            <a:ext cx="1472572" cy="1404566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25381" y="5259111"/>
            <a:ext cx="37046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Конец игры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0985208" y="5743776"/>
            <a:ext cx="987812" cy="877330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25696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44 L 0.00065 -0.2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36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3.75E-6 -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3.75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361</Words>
  <Application>Microsoft Office PowerPoint</Application>
  <PresentationFormat>Произвольный</PresentationFormat>
  <Paragraphs>142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Руслан</dc:creator>
  <cp:lastModifiedBy>Смешарики</cp:lastModifiedBy>
  <cp:revision>82</cp:revision>
  <dcterms:created xsi:type="dcterms:W3CDTF">2015-10-16T11:00:04Z</dcterms:created>
  <dcterms:modified xsi:type="dcterms:W3CDTF">2018-02-14T10:28:03Z</dcterms:modified>
</cp:coreProperties>
</file>